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3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88" r:id="rId17"/>
    <p:sldId id="276" r:id="rId18"/>
    <p:sldId id="283" r:id="rId19"/>
    <p:sldId id="277" r:id="rId20"/>
    <p:sldId id="289" r:id="rId21"/>
    <p:sldId id="278" r:id="rId22"/>
    <p:sldId id="284" r:id="rId23"/>
    <p:sldId id="285" r:id="rId24"/>
    <p:sldId id="287" r:id="rId25"/>
    <p:sldId id="279" r:id="rId26"/>
    <p:sldId id="290" r:id="rId27"/>
    <p:sldId id="280" r:id="rId28"/>
    <p:sldId id="281" r:id="rId29"/>
    <p:sldId id="282" r:id="rId30"/>
    <p:sldId id="272" r:id="rId31"/>
    <p:sldId id="273" r:id="rId32"/>
  </p:sldIdLst>
  <p:sldSz cx="9144000" cy="6858000" type="screen4x3"/>
  <p:notesSz cx="6858000" cy="91440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21" autoAdjust="0"/>
  </p:normalViewPr>
  <p:slideViewPr>
    <p:cSldViewPr snapToGrid="0">
      <p:cViewPr varScale="1">
        <p:scale>
          <a:sx n="106" d="100"/>
          <a:sy n="106" d="100"/>
        </p:scale>
        <p:origin x="1764" y="12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fld id="{D6B8062E-B794-4D6F-B820-669E6904D5E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AE35CC-F3EA-44C0-84BD-B48112FE1EA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848723-E0C2-4162-9E11-C133EEF6D236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Small vesicles (~30-150nm) secreted by most cell types from multi-vesicular bodies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Originally thought to contain waste, but more recently shown to be important in intercellular communication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Contain protein and RNA (especially mRNA and miRNA) that can be transferred to target cells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4ACE09EA-A723-41A9-B074-193010592073}" type="slidenum">
              <a:rPr lang="en-US" altLang="en-US" sz="12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10</a:t>
            </a:fld>
            <a:endParaRPr lang="en-US" altLang="en-US" sz="12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55C6E7-AE7B-48BF-AC85-2350E9E36249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1FB055-BBD6-4D53-9678-301C4536C47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D87D1F-201D-4D44-A5C6-E4CC03F13CF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6B7E19-D8DC-42EC-92BA-1AF7A05B5A1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CEF801-BC67-4A50-A08B-5C0D09F1C84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CEF801-BC67-4A50-A08B-5C0D09F1C84B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881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CEF801-BC67-4A50-A08B-5C0D09F1C84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925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CEF801-BC67-4A50-A08B-5C0D09F1C84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459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4D6633-43A0-4B81-8CD1-24EE4BF7E8B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4746FE-1276-4FEA-80BF-381CB63A2C2E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Arial Unicode MS" charset="0"/>
              </a:rPr>
              <a:t>Nervous system generally thought of as a communication system between and within tissues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Arial Unicode MS" charset="0"/>
              </a:rPr>
              <a:t>Circulatory/vascular system generally thought of for oxygen and nutrient delivery to tissues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Arial Unicode MS" charset="0"/>
              </a:rPr>
              <a:t>Two closely interconnected, initially noticed spatially with neurovascular bundles, but also functionally (BBB, neural stem cell niche, neurovascular coupling/hemodynamic response)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F0593E95-ABEF-4FD2-8917-10482F386767}" type="slidenum">
              <a:rPr lang="en-US" altLang="en-US" sz="12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</a:t>
            </a:fld>
            <a:endParaRPr lang="en-US" altLang="en-US" sz="12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0E8A91-2CAB-4BE3-98D6-08BB0FE0194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3782A7-6A07-40BE-8FDB-507D6A949C3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Substantial interactions take place among the various cell types that comprise the </a:t>
            </a:r>
            <a:r>
              <a:rPr lang="en-US" altLang="en-US" sz="2000" dirty="0" err="1">
                <a:latin typeface="Arial" panose="020B0604020202020204" pitchFamily="34" charset="0"/>
                <a:cs typeface="Arial Unicode MS" charset="0"/>
              </a:rPr>
              <a:t>neurovasculature</a:t>
            </a: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, through both </a:t>
            </a:r>
            <a:r>
              <a:rPr lang="en-US" altLang="en-US" sz="2000" dirty="0" err="1">
                <a:latin typeface="Arial" panose="020B0604020202020204" pitchFamily="34" charset="0"/>
                <a:cs typeface="Arial Unicode MS" charset="0"/>
              </a:rPr>
              <a:t>juxtacrine</a:t>
            </a: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 and paracrine signaling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 dirty="0">
                <a:latin typeface="Arial" panose="020B0604020202020204" pitchFamily="34" charset="0"/>
                <a:cs typeface="Arial Unicode MS" charset="0"/>
              </a:rPr>
              <a:t>For example, the vascular system has an important role in regulating the neural stem cell niche through complex signaling and growth factor secretion/distribution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endParaRPr lang="en-US" altLang="en-US" sz="2000" dirty="0"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E283506E-6EE4-4299-9539-DB67E2745B7F}" type="slidenum">
              <a:rPr lang="en-US" altLang="en-US" sz="12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3</a:t>
            </a:fld>
            <a:endParaRPr lang="en-US" altLang="en-US" sz="12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0CD970-3347-45FA-957D-C66A172DD09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ED8E31-AF46-4DB5-9A09-C0B3647056F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911E80-3B5F-4DC4-B3E3-9A0CF5EE747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1B3632-C5F4-4B37-A46C-5813A97187B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541C75-25D9-4CA6-8E0A-03A24E72A56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1B5669-B78D-49A4-B706-A60570AEA46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5A772D-6DA4-409F-8392-2CAE67D0DF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54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CF78210-B7B3-4076-B353-3B9DB568A3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22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8F29973-BB0D-44B2-ADD9-11D27F7E73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333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770813" cy="1827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356350"/>
            <a:ext cx="2132013" cy="36353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6553200" y="6356350"/>
            <a:ext cx="2132013" cy="363538"/>
          </a:xfrm>
        </p:spPr>
        <p:txBody>
          <a:bodyPr/>
          <a:lstStyle>
            <a:lvl1pPr>
              <a:defRPr/>
            </a:lvl1pPr>
          </a:lstStyle>
          <a:p>
            <a:fld id="{51322786-8153-4419-B9AE-C9E87360D0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21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30613BD-C9E4-4291-B2B7-9531DC76D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91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30EE0CE-2E86-4C18-86C0-ECBA12289C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829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1941513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113" y="1600200"/>
            <a:ext cx="1943100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A5AC8A0-E867-4410-B1C5-F3F240D09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19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501AFD6-E960-481D-B0FB-F55AD8854D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541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04B46B0-4BB2-4A91-9E03-9E0944DC92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24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E91CE4A-2925-46AE-A3C2-0743BB009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83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7259A7B-91AE-41E4-97F8-320CD638A7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74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F1AE97-8B80-4ED1-87BE-7BF098E63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84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4037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8B8B8B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r>
              <a:rPr lang="en-US" altLang="en-US"/>
              <a:t>4/24/17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8B8B8B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fld id="{35EDB201-1875-4AE4-9185-3E89ECC9B5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5" r:id="rId12"/>
  </p:sldLayoutIdLst>
  <p:hf sldNum="0" hdr="0" ftr="0"/>
  <p:txStyles>
    <p:titleStyle>
      <a:lvl1pPr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2pPr>
      <a:lvl3pPr marL="11430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3pPr>
      <a:lvl4pPr marL="16002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4pPr>
      <a:lvl5pPr marL="20574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5pPr>
      <a:lvl6pPr marL="25146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6pPr>
      <a:lvl7pPr marL="29718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7pPr>
      <a:lvl8pPr marL="34290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8pPr>
      <a:lvl9pPr marL="38862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cs typeface="Arial Unicode MS" charset="0"/>
        </a:defRPr>
      </a:lvl9pPr>
    </p:titleStyle>
    <p:bodyStyle>
      <a:lvl1pPr marL="342900" indent="-342900" algn="l" defTabSz="457200" rtl="0" fontAlgn="base">
        <a:lnSpc>
          <a:spcPct val="8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8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8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8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8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772400" cy="1828800"/>
          </a:xfrm>
          <a:ln/>
        </p:spPr>
        <p:txBody>
          <a:bodyPr/>
          <a:lstStyle/>
          <a:p>
            <a:pPr algn="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800" b="1">
                <a:solidFill>
                  <a:srgbClr val="1F497D"/>
                </a:solidFill>
              </a:rPr>
              <a:t>Neural exosomes enhance angiogenesis </a:t>
            </a:r>
            <a:r>
              <a:rPr lang="en-US" altLang="en-US" sz="4800" b="1" i="1">
                <a:solidFill>
                  <a:srgbClr val="1F497D"/>
                </a:solidFill>
              </a:rPr>
              <a:t>in vitro</a:t>
            </a:r>
            <a:r>
              <a:rPr lang="en-US" altLang="en-US" sz="4800" b="1">
                <a:solidFill>
                  <a:srgbClr val="1F497D"/>
                </a:solidFill>
              </a:rPr>
              <a:t> as determined by automated image analysis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3611563"/>
            <a:ext cx="7772400" cy="1200150"/>
          </a:xfrm>
          <a:ln/>
        </p:spPr>
        <p:txBody>
          <a:bodyPr lIns="45720" tIns="45720" rIns="45720" bIns="45720"/>
          <a:lstStyle/>
          <a:p>
            <a:pPr marL="0" indent="0" algn="r">
              <a:lnSpc>
                <a:spcPct val="100000"/>
              </a:lnSpc>
              <a:spcBef>
                <a:spcPts val="6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>
                <a:solidFill>
                  <a:srgbClr val="1F497D"/>
                </a:solidFill>
              </a:rPr>
              <a:t>Austin Passaro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Exosomes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38200"/>
            <a:ext cx="66294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667000" y="6550025"/>
            <a:ext cx="6934200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400">
                <a:latin typeface="Calibri" panose="020F0502020204030204" pitchFamily="34" charset="0"/>
              </a:rPr>
              <a:t>http://www.the-scientist.com/?articles.view/articleNo/30793/title/Exosome-Explosion/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Objective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 marL="8636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Calibri" panose="020F0502020204030204" pitchFamily="34" charset="0"/>
              </a:rPr>
              <a:t>Given:</a:t>
            </a:r>
          </a:p>
          <a:p>
            <a:pPr lvl="1" hangingPunct="1">
              <a:lnSpc>
                <a:spcPct val="100000"/>
              </a:lnSpc>
              <a:spcBef>
                <a:spcPts val="1138"/>
              </a:spcBef>
              <a:buSzPct val="75000"/>
              <a:buFont typeface="Symbol" panose="05050102010706020507" pitchFamily="18" charset="2"/>
              <a:buChar char=""/>
            </a:pPr>
            <a:r>
              <a:rPr lang="en-US" altLang="en-US" sz="2800" dirty="0">
                <a:latin typeface="Calibri" panose="020F0502020204030204" pitchFamily="34" charset="0"/>
              </a:rPr>
              <a:t>Evidence that Dll4 can be incorporated into exosomes and is highly expressed by neural progenitors</a:t>
            </a:r>
          </a:p>
          <a:p>
            <a:pPr lvl="1" hangingPunct="1">
              <a:lnSpc>
                <a:spcPct val="100000"/>
              </a:lnSpc>
              <a:spcBef>
                <a:spcPts val="1138"/>
              </a:spcBef>
              <a:buSzPct val="75000"/>
              <a:buFont typeface="Symbol" panose="05050102010706020507" pitchFamily="18" charset="2"/>
              <a:buChar char=""/>
            </a:pPr>
            <a:r>
              <a:rPr lang="en-US" altLang="en-US" sz="2800" dirty="0">
                <a:latin typeface="Calibri" panose="020F0502020204030204" pitchFamily="34" charset="0"/>
              </a:rPr>
              <a:t>Evidence that </a:t>
            </a:r>
            <a:r>
              <a:rPr lang="en-US" altLang="en-US" sz="2800" dirty="0" err="1">
                <a:latin typeface="Calibri" panose="020F0502020204030204" pitchFamily="34" charset="0"/>
              </a:rPr>
              <a:t>neuroblastic</a:t>
            </a:r>
            <a:r>
              <a:rPr lang="en-US" altLang="en-US" sz="2800" dirty="0">
                <a:latin typeface="Calibri" panose="020F0502020204030204" pitchFamily="34" charset="0"/>
              </a:rPr>
              <a:t> (PC12) exosomes contain pro-angiogenic miRNAs</a:t>
            </a:r>
          </a:p>
          <a:p>
            <a:pPr hangingPunct="1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Calibri" panose="020F0502020204030204" pitchFamily="34" charset="0"/>
              </a:rPr>
              <a:t>Determine the effect of neural progenitor exosomes (NPEX) on angiogenesis using a three-dimensional microfluidic culture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Microfluidic device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2238"/>
            <a:ext cx="4113213" cy="235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8" y="2643188"/>
            <a:ext cx="33496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7815263" y="6503988"/>
            <a:ext cx="132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AIM Biotech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Angiogenesis assay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35150"/>
            <a:ext cx="5562600" cy="318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815263" y="6503988"/>
            <a:ext cx="132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AIM Biotech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20675" y="3138488"/>
            <a:ext cx="17780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Collagen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-31750" y="1968500"/>
            <a:ext cx="22288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altLang="en-US" sz="4000">
                <a:latin typeface="Calibri" panose="020F0502020204030204" pitchFamily="34" charset="0"/>
              </a:rPr>
              <a:t>Exosomes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6675" y="3911600"/>
            <a:ext cx="2284413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Endothelial</a:t>
            </a:r>
          </a:p>
          <a:p>
            <a:pPr algn="ctr"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cells</a:t>
            </a:r>
          </a:p>
          <a:p>
            <a:pPr algn="ctr" hangingPunct="1">
              <a:lnSpc>
                <a:spcPct val="10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(in fibronectin)</a:t>
            </a:r>
          </a:p>
        </p:txBody>
      </p:sp>
      <p:sp>
        <p:nvSpPr>
          <p:cNvPr id="18439" name="AutoShape 7"/>
          <p:cNvSpPr>
            <a:spLocks noChangeArrowheads="1"/>
          </p:cNvSpPr>
          <p:nvPr/>
        </p:nvSpPr>
        <p:spPr bwMode="auto">
          <a:xfrm>
            <a:off x="2209800" y="3276600"/>
            <a:ext cx="838200" cy="304800"/>
          </a:xfrm>
          <a:custGeom>
            <a:avLst/>
            <a:gdLst>
              <a:gd name="G0" fmla="min 2328 847"/>
              <a:gd name="G1" fmla="*/ 34464 2328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0000"/>
              <a:gd name="G8" fmla="+- G2 0 50000"/>
              <a:gd name="G9" fmla="?: G8 50000 G2"/>
              <a:gd name="G10" fmla="?: G7 0 G8"/>
              <a:gd name="G11" fmla="*/ G0 G10 1"/>
              <a:gd name="G12" fmla="*/ G11 1 34464"/>
              <a:gd name="G13" fmla="+- 2328 0 G12"/>
              <a:gd name="G14" fmla="*/ 847 G6 1"/>
              <a:gd name="G15" fmla="*/ G14 1 3392"/>
              <a:gd name="G16" fmla="*/ 847 1 2"/>
              <a:gd name="G17" fmla="+- G16 0 G15"/>
              <a:gd name="G18" fmla="+- G16 G15 0"/>
              <a:gd name="G19" fmla="+- G18 0 0"/>
              <a:gd name="G20" fmla="*/ 847 1 2"/>
              <a:gd name="G21" fmla="*/ G17 G12 1"/>
              <a:gd name="G22" fmla="*/ G21 1 G20"/>
              <a:gd name="G23" fmla="+- G13 G22 0"/>
              <a:gd name="G24" fmla="+- G23 0 0"/>
              <a:gd name="G25" fmla="+- 847 0 0"/>
              <a:gd name="G26" fmla="+- 232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303"/>
                </a:moveTo>
                <a:lnTo>
                  <a:pt x="1229" y="4303"/>
                </a:lnTo>
                <a:lnTo>
                  <a:pt x="1229" y="0"/>
                </a:lnTo>
                <a:lnTo>
                  <a:pt x="2328" y="424"/>
                </a:lnTo>
                <a:lnTo>
                  <a:pt x="1229" y="847"/>
                </a:lnTo>
                <a:lnTo>
                  <a:pt x="1229" y="-3455"/>
                </a:lnTo>
                <a:lnTo>
                  <a:pt x="0" y="-3455"/>
                </a:lnTo>
                <a:close/>
              </a:path>
            </a:pathLst>
          </a:custGeom>
          <a:gradFill rotWithShape="0">
            <a:gsLst>
              <a:gs pos="0">
                <a:srgbClr val="BCBCBC"/>
              </a:gs>
              <a:gs pos="100000">
                <a:srgbClr val="000000"/>
              </a:gs>
            </a:gsLst>
            <a:lin ang="5400000" scaled="1"/>
          </a:gradFill>
          <a:ln w="9360" cap="flat">
            <a:solidFill>
              <a:srgbClr val="000000"/>
            </a:solidFill>
            <a:round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2209800" y="2193925"/>
            <a:ext cx="838200" cy="304800"/>
          </a:xfrm>
          <a:custGeom>
            <a:avLst/>
            <a:gdLst>
              <a:gd name="G0" fmla="min 2328 847"/>
              <a:gd name="G1" fmla="*/ 34464 2328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0000"/>
              <a:gd name="G8" fmla="+- G2 0 50000"/>
              <a:gd name="G9" fmla="?: G8 50000 G2"/>
              <a:gd name="G10" fmla="?: G7 0 G8"/>
              <a:gd name="G11" fmla="*/ G0 G10 1"/>
              <a:gd name="G12" fmla="*/ G11 1 34464"/>
              <a:gd name="G13" fmla="+- 2328 0 G12"/>
              <a:gd name="G14" fmla="*/ 847 G6 1"/>
              <a:gd name="G15" fmla="*/ G14 1 3392"/>
              <a:gd name="G16" fmla="*/ 847 1 2"/>
              <a:gd name="G17" fmla="+- G16 0 G15"/>
              <a:gd name="G18" fmla="+- G16 G15 0"/>
              <a:gd name="G19" fmla="+- G18 0 0"/>
              <a:gd name="G20" fmla="*/ 847 1 2"/>
              <a:gd name="G21" fmla="*/ G17 G12 1"/>
              <a:gd name="G22" fmla="*/ G21 1 G20"/>
              <a:gd name="G23" fmla="+- G13 G22 0"/>
              <a:gd name="G24" fmla="+- G23 0 0"/>
              <a:gd name="G25" fmla="+- 847 0 0"/>
              <a:gd name="G26" fmla="+- 232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303"/>
                </a:moveTo>
                <a:lnTo>
                  <a:pt x="1229" y="4303"/>
                </a:lnTo>
                <a:lnTo>
                  <a:pt x="1229" y="0"/>
                </a:lnTo>
                <a:lnTo>
                  <a:pt x="2328" y="424"/>
                </a:lnTo>
                <a:lnTo>
                  <a:pt x="1229" y="847"/>
                </a:lnTo>
                <a:lnTo>
                  <a:pt x="1229" y="-3455"/>
                </a:lnTo>
                <a:lnTo>
                  <a:pt x="0" y="-3455"/>
                </a:lnTo>
                <a:close/>
              </a:path>
            </a:pathLst>
          </a:custGeom>
          <a:gradFill rotWithShape="0">
            <a:gsLst>
              <a:gs pos="0">
                <a:srgbClr val="BCBCBC"/>
              </a:gs>
              <a:gs pos="100000">
                <a:srgbClr val="000000"/>
              </a:gs>
            </a:gsLst>
            <a:lin ang="5400000" scaled="1"/>
          </a:gradFill>
          <a:ln w="9360" cap="flat">
            <a:solidFill>
              <a:srgbClr val="000000"/>
            </a:solidFill>
            <a:round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2209800" y="4422775"/>
            <a:ext cx="838200" cy="304800"/>
          </a:xfrm>
          <a:custGeom>
            <a:avLst/>
            <a:gdLst>
              <a:gd name="G0" fmla="min 2328 847"/>
              <a:gd name="G1" fmla="*/ 34464 2328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0000"/>
              <a:gd name="G8" fmla="+- G2 0 50000"/>
              <a:gd name="G9" fmla="?: G8 50000 G2"/>
              <a:gd name="G10" fmla="?: G7 0 G8"/>
              <a:gd name="G11" fmla="*/ G0 G10 1"/>
              <a:gd name="G12" fmla="*/ G11 1 34464"/>
              <a:gd name="G13" fmla="+- 2328 0 G12"/>
              <a:gd name="G14" fmla="*/ 847 G6 1"/>
              <a:gd name="G15" fmla="*/ G14 1 3392"/>
              <a:gd name="G16" fmla="*/ 847 1 2"/>
              <a:gd name="G17" fmla="+- G16 0 G15"/>
              <a:gd name="G18" fmla="+- G16 G15 0"/>
              <a:gd name="G19" fmla="+- G18 0 0"/>
              <a:gd name="G20" fmla="*/ 847 1 2"/>
              <a:gd name="G21" fmla="*/ G17 G12 1"/>
              <a:gd name="G22" fmla="*/ G21 1 G20"/>
              <a:gd name="G23" fmla="+- G13 G22 0"/>
              <a:gd name="G24" fmla="+- G23 0 0"/>
              <a:gd name="G25" fmla="+- 847 0 0"/>
              <a:gd name="G26" fmla="+- 2328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303"/>
                </a:moveTo>
                <a:lnTo>
                  <a:pt x="1229" y="4303"/>
                </a:lnTo>
                <a:lnTo>
                  <a:pt x="1229" y="0"/>
                </a:lnTo>
                <a:lnTo>
                  <a:pt x="2328" y="424"/>
                </a:lnTo>
                <a:lnTo>
                  <a:pt x="1229" y="847"/>
                </a:lnTo>
                <a:lnTo>
                  <a:pt x="1229" y="-3455"/>
                </a:lnTo>
                <a:lnTo>
                  <a:pt x="0" y="-3455"/>
                </a:lnTo>
                <a:close/>
              </a:path>
            </a:pathLst>
          </a:custGeom>
          <a:gradFill rotWithShape="0">
            <a:gsLst>
              <a:gs pos="0">
                <a:srgbClr val="BCBCBC"/>
              </a:gs>
              <a:gs pos="100000">
                <a:srgbClr val="000000"/>
              </a:gs>
            </a:gsLst>
            <a:lin ang="5400000" scaled="1"/>
          </a:gradFill>
          <a:ln w="9360" cap="flat">
            <a:solidFill>
              <a:srgbClr val="000000"/>
            </a:solidFill>
            <a:round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ight Arrow 1"/>
          <p:cNvSpPr/>
          <p:nvPr/>
        </p:nvSpPr>
        <p:spPr bwMode="auto">
          <a:xfrm>
            <a:off x="2209800" y="2209800"/>
            <a:ext cx="1143000" cy="3048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2209800" y="3355975"/>
            <a:ext cx="1143000" cy="3048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2197100" y="4424485"/>
            <a:ext cx="1143000" cy="3048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Angiogenesis assay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09018" y="1524000"/>
            <a:ext cx="452596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7827963" y="6488113"/>
            <a:ext cx="132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AIM Biotech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-228600" y="-192088"/>
            <a:ext cx="9677400" cy="1143001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en-US" sz="4000" b="1">
                <a:solidFill>
                  <a:srgbClr val="C2002F"/>
                </a:solidFill>
              </a:rPr>
              <a:t>NPEX treatment enhances angiogenesis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144000" cy="80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1868486"/>
            <a:ext cx="9144000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0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043113" y="2955925"/>
            <a:ext cx="1095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Control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5978525" y="2955925"/>
            <a:ext cx="8429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400">
                <a:latin typeface="Calibri" panose="020F0502020204030204" pitchFamily="34" charset="0"/>
              </a:rPr>
              <a:t>NPEX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-23813" y="2590800"/>
            <a:ext cx="8651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Control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3175" y="762000"/>
            <a:ext cx="6762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NPEX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en-US" sz="4000" b="1">
                <a:solidFill>
                  <a:srgbClr val="C2002F"/>
                </a:solidFill>
              </a:rPr>
              <a:t>Analysis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524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/>
              <a:t>Count cells in gel region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Calculate skeletonized length in gel region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Calculate total cell area in the gel region</a:t>
            </a:r>
          </a:p>
        </p:txBody>
      </p:sp>
    </p:spTree>
    <p:extLst>
      <p:ext uri="{BB962C8B-B14F-4D97-AF65-F5344CB8AC3E}">
        <p14:creationId xmlns:p14="http://schemas.microsoft.com/office/powerpoint/2010/main" val="3688109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en-US"/>
              <a:t>4/24/17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42"/>
            <a:ext cx="9144000" cy="68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6858000"/>
          </a:xfrm>
        </p:spPr>
      </p:pic>
    </p:spTree>
    <p:extLst>
      <p:ext uri="{BB962C8B-B14F-4D97-AF65-F5344CB8AC3E}">
        <p14:creationId xmlns:p14="http://schemas.microsoft.com/office/powerpoint/2010/main" val="119763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02" y="1752600"/>
            <a:ext cx="6704807" cy="50286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0025"/>
            <a:ext cx="8753612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 err="1">
                <a:solidFill>
                  <a:srgbClr val="C2002F"/>
                </a:solidFill>
              </a:rPr>
              <a:t>Neurovasculature</a:t>
            </a:r>
            <a:endParaRPr lang="en-US" altLang="en-US" sz="4400" b="1">
              <a:solidFill>
                <a:srgbClr val="C2002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675"/>
            <a:ext cx="403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03425"/>
            <a:ext cx="4038600" cy="37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4756150" y="6488113"/>
            <a:ext cx="434181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200">
                <a:latin typeface="Calibri" panose="020F0502020204030204" pitchFamily="34" charset="0"/>
              </a:rPr>
              <a:t>https://www.kenhub.com/en/start/c/first-look-at-neurovasculature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756150" y="6308725"/>
            <a:ext cx="62484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200">
                <a:latin typeface="Calibri" panose="020F0502020204030204" pitchFamily="34" charset="0"/>
              </a:rPr>
              <a:t>https://web.duke.edu/anatomy/Lab10/Lab11_preLab.html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en-US" sz="4000" b="1">
                <a:solidFill>
                  <a:srgbClr val="C2002F"/>
                </a:solidFill>
              </a:rPr>
              <a:t>Analysis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524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Count cells in gel region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Calculate skeletonized length in gel region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Calculate total cell area in the gel region</a:t>
            </a:r>
          </a:p>
        </p:txBody>
      </p:sp>
    </p:spTree>
    <p:extLst>
      <p:ext uri="{BB962C8B-B14F-4D97-AF65-F5344CB8AC3E}">
        <p14:creationId xmlns:p14="http://schemas.microsoft.com/office/powerpoint/2010/main" val="3678987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11268075" cy="2771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075"/>
            <a:ext cx="123634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6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2"/>
            <a:ext cx="8839200" cy="6629398"/>
          </a:xfrm>
        </p:spPr>
      </p:pic>
    </p:spTree>
    <p:extLst>
      <p:ext uri="{BB962C8B-B14F-4D97-AF65-F5344CB8AC3E}">
        <p14:creationId xmlns:p14="http://schemas.microsoft.com/office/powerpoint/2010/main" val="301383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04787"/>
            <a:ext cx="70675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04787"/>
            <a:ext cx="7067550" cy="644842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4800"/>
            <a:ext cx="6019800" cy="6019800"/>
          </a:xfrm>
        </p:spPr>
      </p:pic>
    </p:spTree>
    <p:extLst>
      <p:ext uri="{BB962C8B-B14F-4D97-AF65-F5344CB8AC3E}">
        <p14:creationId xmlns:p14="http://schemas.microsoft.com/office/powerpoint/2010/main" val="368194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39" y="1600200"/>
            <a:ext cx="6705600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31" y="92075"/>
            <a:ext cx="68389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en-US" sz="4000" b="1">
                <a:solidFill>
                  <a:srgbClr val="C2002F"/>
                </a:solidFill>
              </a:rPr>
              <a:t>Analysis Approach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382000" cy="4524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Count cells in gel region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Calculate skeletonized length in gel region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chemeClr val="tx1"/>
                </a:solidFill>
              </a:rPr>
              <a:t>Calculate total cell area in the gel region</a:t>
            </a:r>
          </a:p>
        </p:txBody>
      </p:sp>
    </p:spTree>
    <p:extLst>
      <p:ext uri="{BB962C8B-B14F-4D97-AF65-F5344CB8AC3E}">
        <p14:creationId xmlns:p14="http://schemas.microsoft.com/office/powerpoint/2010/main" val="1032592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0" y="1819275"/>
            <a:ext cx="13315950" cy="16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115633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1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2400"/>
            <a:ext cx="733425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3" y="1524000"/>
            <a:ext cx="7063887" cy="52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2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en-US"/>
              <a:t>4/24/17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00" y="1681725"/>
            <a:ext cx="6901700" cy="51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371730" cy="6858000"/>
          </a:xfrm>
          <a:prstGeom prst="rect">
            <a:avLst/>
          </a:prstGeom>
        </p:spPr>
      </p:pic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>
          <a:xfrm>
            <a:off x="1579143" y="270157"/>
            <a:ext cx="8228013" cy="1141412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</a:pPr>
            <a:r>
              <a:rPr lang="en-US" altLang="en-US" sz="4000" b="1">
                <a:solidFill>
                  <a:srgbClr val="C2002F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8513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7463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Neurovascular interactions in the neural stem cell niche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248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851525" y="6553200"/>
            <a:ext cx="32893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200">
                <a:latin typeface="Calibri" panose="020F0502020204030204" pitchFamily="34" charset="0"/>
              </a:rPr>
              <a:t>Putnam (2014).  Biomater. Sci., 2014,2, 1562-1573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Conclusions</a:t>
            </a: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 indent="-2841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latin typeface="Calibri" panose="020F0502020204030204" pitchFamily="34" charset="0"/>
              </a:rPr>
              <a:t>NPEX treatment appears to enhance cell migration and/or proliferation</a:t>
            </a:r>
          </a:p>
          <a:p>
            <a:pPr lvl="1" hangingPunct="1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–"/>
            </a:pPr>
            <a:r>
              <a:rPr lang="en-US" altLang="en-US" sz="3200">
                <a:latin typeface="Calibri" panose="020F0502020204030204" pitchFamily="34" charset="0"/>
              </a:rPr>
              <a:t>As evident by increased cell count and total cell area in gel region</a:t>
            </a:r>
          </a:p>
          <a:p>
            <a:pPr lvl="1" hangingPunct="1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–"/>
            </a:pPr>
            <a:r>
              <a:rPr lang="en-US" altLang="en-US" sz="3200">
                <a:latin typeface="Calibri" panose="020F0502020204030204" pitchFamily="34" charset="0"/>
              </a:rPr>
              <a:t>Mechanism hypothesized to be via Dll4 or pro-angiogenic miRNAs contained in NPEX</a:t>
            </a:r>
          </a:p>
          <a:p>
            <a:pPr hangingPunct="1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latin typeface="Calibri" panose="020F0502020204030204" pitchFamily="34" charset="0"/>
              </a:rPr>
              <a:t>Additional experiments required to determine whether or not this activity is truly indicative of angiogenesis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92075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Acknowledgments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838200" y="4394200"/>
            <a:ext cx="7608887" cy="1549400"/>
          </a:xfrm>
          <a:ln/>
        </p:spPr>
        <p:txBody>
          <a:bodyPr numCol="2"/>
          <a:lstStyle/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 err="1"/>
              <a:t>Stice</a:t>
            </a:r>
            <a:r>
              <a:rPr lang="en-US" altLang="en-US" sz="2400"/>
              <a:t> lab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/>
              <a:t>RBC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 err="1"/>
              <a:t>ArunA</a:t>
            </a:r>
            <a:r>
              <a:rPr lang="en-US" altLang="en-US" sz="2400"/>
              <a:t> Biomedical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/>
              <a:t>EBICS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/>
              <a:t>Dr. </a:t>
            </a:r>
            <a:r>
              <a:rPr lang="en-US" altLang="en-US" sz="2400" err="1"/>
              <a:t>Kamm</a:t>
            </a:r>
            <a:r>
              <a:rPr lang="en-US" altLang="en-US" sz="2400"/>
              <a:t>, MIT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2400"/>
              <a:t>Dr. McCloskey, UC Merced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914400"/>
            <a:ext cx="6226175" cy="33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6054725"/>
            <a:ext cx="22860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054725"/>
            <a:ext cx="21050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6054725"/>
            <a:ext cx="26511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7000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Applications and Relevance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48200" y="2332038"/>
            <a:ext cx="4038600" cy="4525962"/>
          </a:xfrm>
          <a:ln/>
        </p:spPr>
        <p:txBody>
          <a:bodyPr/>
          <a:lstStyle/>
          <a:p>
            <a:pPr marL="458787" indent="-457200"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Tissue engineering</a:t>
            </a:r>
          </a:p>
          <a:p>
            <a:pPr marL="458787" indent="-457200"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Cellular machines</a:t>
            </a:r>
          </a:p>
          <a:p>
            <a:pPr marL="458787" indent="-457200"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“Organ on a chip” technology</a:t>
            </a:r>
          </a:p>
          <a:p>
            <a:pPr marL="458787" indent="-457200"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Improved </a:t>
            </a:r>
            <a:r>
              <a:rPr lang="en-US" altLang="en-US" sz="2800" i="1"/>
              <a:t>in vitro</a:t>
            </a:r>
            <a:r>
              <a:rPr lang="en-US" altLang="en-US" sz="2800"/>
              <a:t> assays and cell culture systems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sz="half" idx="2"/>
          </p:nvPr>
        </p:nvSpPr>
        <p:spPr>
          <a:xfrm>
            <a:off x="457200" y="2332038"/>
            <a:ext cx="4038600" cy="4525962"/>
          </a:xfrm>
          <a:ln/>
        </p:spPr>
        <p:txBody>
          <a:bodyPr/>
          <a:lstStyle/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Cancer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Stroke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Autism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ALS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Alzheimer’s disease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Parkinson’s disease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Diabetic neuropathy</a:t>
            </a:r>
          </a:p>
          <a:p>
            <a:pPr indent="-341313">
              <a:lnSpc>
                <a:spcPct val="100000"/>
              </a:lnSpc>
              <a:spcBef>
                <a:spcPts val="563"/>
              </a:spcBef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rPr lang="en-US" altLang="en-US" sz="2800"/>
              <a:t>Nerve regeneration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68313" y="1624013"/>
            <a:ext cx="1681162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4000" b="1">
                <a:solidFill>
                  <a:srgbClr val="C00000"/>
                </a:solidFill>
                <a:latin typeface="Calibri" panose="020F0502020204030204" pitchFamily="34" charset="0"/>
              </a:rPr>
              <a:t>Clinical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513263" y="1624013"/>
            <a:ext cx="3362325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4000" b="1">
                <a:solidFill>
                  <a:srgbClr val="C00000"/>
                </a:solidFill>
                <a:latin typeface="Calibri" panose="020F0502020204030204" pitchFamily="34" charset="0"/>
              </a:rPr>
              <a:t>Bioengineering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8229600" cy="4525962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096963"/>
            <a:ext cx="9144000" cy="564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126163" y="6492875"/>
            <a:ext cx="29876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en-US" altLang="en-US" sz="1200"/>
              <a:t>Yokota et al. (2015). eLife 2015;4:e08817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609600" y="-11893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2pPr>
            <a:lvl3pPr marL="11430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3pPr>
            <a:lvl4pPr marL="16002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4pPr>
            <a:lvl5pPr marL="20574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5pPr>
            <a:lvl6pPr marL="25146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6pPr>
            <a:lvl7pPr marL="29718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7pPr>
            <a:lvl8pPr marL="34290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8pPr>
            <a:lvl9pPr marL="3886200" indent="-228600" algn="l" defTabSz="457200" rtl="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cs typeface="Arial Unicode MS" charset="0"/>
              </a:defRPr>
            </a:lvl9pPr>
          </a:lstStyle>
          <a:p>
            <a:pPr algn="ctr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Angiogenesis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600200"/>
            <a:ext cx="705485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6218238" y="6507163"/>
            <a:ext cx="28448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en-US" altLang="en-US" sz="1200"/>
              <a:t>http://dxline.info/diseases/angiogenesis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Angiogenesis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-152400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Endothelial cell subphenotypes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806450"/>
            <a:ext cx="4876800" cy="592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075488" y="6550025"/>
            <a:ext cx="21320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Siemerink et al. 2013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VEGF-VEGFR2-Dll4-Notch pathway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838200"/>
            <a:ext cx="5276850" cy="59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099300" y="6553200"/>
            <a:ext cx="213201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Siemerink et al. 2013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</a:pPr>
            <a:r>
              <a:rPr lang="en-US" altLang="en-US" sz="4400" b="1">
                <a:solidFill>
                  <a:srgbClr val="C2002F"/>
                </a:solidFill>
              </a:rPr>
              <a:t>VEGF-VEGFR2-Dll4-Notch pathway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838200"/>
            <a:ext cx="5276850" cy="59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099300" y="6553200"/>
            <a:ext cx="213201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>
                <a:latin typeface="Calibri" panose="020F0502020204030204" pitchFamily="34" charset="0"/>
              </a:rPr>
              <a:t>Siemerink et al. 2013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5211763" y="2743200"/>
            <a:ext cx="914400" cy="2378075"/>
          </a:xfrm>
          <a:prstGeom prst="ellipse">
            <a:avLst/>
          </a:prstGeom>
          <a:noFill/>
          <a:ln w="763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Arial Unicode MS"/>
      </a:majorFont>
      <a:minorFont>
        <a:latin typeface="Calibri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449</Words>
  <Application>Microsoft Office PowerPoint</Application>
  <PresentationFormat>On-screen Show (4:3)</PresentationFormat>
  <Paragraphs>113</Paragraphs>
  <Slides>31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Unicode MS</vt:lpstr>
      <vt:lpstr>Calibri</vt:lpstr>
      <vt:lpstr>Symbol</vt:lpstr>
      <vt:lpstr>Tahoma</vt:lpstr>
      <vt:lpstr>Times New Roman</vt:lpstr>
      <vt:lpstr>Office Theme</vt:lpstr>
      <vt:lpstr>Neural exosomes enhance angiogenesis in vitro as determined by automated image analysis</vt:lpstr>
      <vt:lpstr>Neurovasculature</vt:lpstr>
      <vt:lpstr>Neurovascular interactions in the neural stem cell niche</vt:lpstr>
      <vt:lpstr>Applications and Relevance</vt:lpstr>
      <vt:lpstr>PowerPoint Presentation</vt:lpstr>
      <vt:lpstr>Angiogenesis</vt:lpstr>
      <vt:lpstr>Endothelial cell subphenotypes</vt:lpstr>
      <vt:lpstr>VEGF-VEGFR2-Dll4-Notch pathway</vt:lpstr>
      <vt:lpstr>VEGF-VEGFR2-Dll4-Notch pathway</vt:lpstr>
      <vt:lpstr>Exosomes</vt:lpstr>
      <vt:lpstr>Objective</vt:lpstr>
      <vt:lpstr>Microfluidic device</vt:lpstr>
      <vt:lpstr>Angiogenesis assay</vt:lpstr>
      <vt:lpstr>Angiogenesis assay</vt:lpstr>
      <vt:lpstr>NPEX treatment enhances angiogenesis</vt:lpstr>
      <vt:lpstr>Analysis Approach</vt:lpstr>
      <vt:lpstr>PowerPoint Presentation</vt:lpstr>
      <vt:lpstr>PowerPoint Presentation</vt:lpstr>
      <vt:lpstr>PowerPoint Presentation</vt:lpstr>
      <vt:lpstr>Analysis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Approach</vt:lpstr>
      <vt:lpstr>PowerPoint Presentation</vt:lpstr>
      <vt:lpstr>PowerPoint Presentation</vt:lpstr>
      <vt:lpstr>Summary</vt:lpstr>
      <vt:lpstr>Conclusions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exosomes enhance angiogenesis in vitro as determined by automated image analysis</dc:title>
  <dc:creator>Austin Passaro</dc:creator>
  <cp:lastModifiedBy>Austin Payne Passaro</cp:lastModifiedBy>
  <cp:revision>7</cp:revision>
  <dcterms:modified xsi:type="dcterms:W3CDTF">2017-04-25T20:39:49Z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ContentTypeId">
    <vt:lpwstr>0x01010005D47819A33A4F4B8986CE9B0D6406D4</vt:lpwstr>
  </property>
  <property fmtid="{D5CDD505-2E9C-101B-9397-08002B2CF9AE}" pid="5" name="HiddenSlides">
    <vt:r8>0</vt:r8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r8>0</vt:r8>
  </property>
  <property fmtid="{D5CDD505-2E9C-101B-9397-08002B2CF9AE}" pid="9" name="Notes">
    <vt:r8>5</vt:r8>
  </property>
  <property fmtid="{D5CDD505-2E9C-101B-9397-08002B2CF9AE}" pid="10" name="PresentationFormat">
    <vt:lpwstr>On-screen Show (4:3)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r8>22</vt:r8>
  </property>
</Properties>
</file>